
<file path=[Content_Types].xml><?xml version="1.0" encoding="utf-8"?>
<Types xmlns="http://schemas.openxmlformats.org/package/2006/content-types">
  <Default Extension="png" ContentType="image/png"/>
  <Default Extension="jpeg" ContentType="image/jpeg"/>
  <Default Extension="webp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7ED4D40E-6764-4673-9F10-D1B01BA11EF1}">
          <p14:sldIdLst>
            <p14:sldId id="256"/>
            <p14:sldId id="257"/>
            <p14:sldId id="258"/>
            <p14:sldId id="259"/>
            <p14:sldId id="260"/>
            <p14:sldId id="262"/>
            <p14:sldId id="261"/>
            <p14:sldId id="263"/>
            <p14:sldId id="264"/>
            <p14:sldId id="265"/>
          </p14:sldIdLst>
        </p14:section>
        <p14:section name="Section sans titre" id="{DC1F60F4-5425-42C2-9C99-DB1BACD1E459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0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4423" y="802298"/>
            <a:ext cx="8637073" cy="2920713"/>
          </a:xfrm>
        </p:spPr>
        <p:txBody>
          <a:bodyPr bIns="0" anchor="b">
            <a:normAutofit/>
          </a:bodyPr>
          <a:lstStyle>
            <a:lvl1pPr algn="ctr">
              <a:defRPr sz="6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4424" y="3724074"/>
            <a:ext cx="8637072" cy="977621"/>
          </a:xfrm>
        </p:spPr>
        <p:txBody>
          <a:bodyPr tIns="91440" bIns="91440">
            <a:normAutofit/>
          </a:bodyPr>
          <a:lstStyle>
            <a:lvl1pPr marL="0" indent="0" algn="ctr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7AEE9-48F9-4523-9AD3-E54F9DD8FC7E}" type="datetimeFigureOut">
              <a:rPr lang="fr-FR" smtClean="0"/>
              <a:t>18/10/2023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1579" y="329307"/>
            <a:ext cx="5626774" cy="309201"/>
          </a:xfr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6834" y="798973"/>
            <a:ext cx="811019" cy="503578"/>
          </a:xfrm>
        </p:spPr>
        <p:txBody>
          <a:bodyPr/>
          <a:lstStyle/>
          <a:p>
            <a:fld id="{93A20AC5-805A-44FB-B411-F23CD2BC4B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6195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7AEE9-48F9-4523-9AD3-E54F9DD8FC7E}" type="datetimeFigureOut">
              <a:rPr lang="fr-FR" smtClean="0"/>
              <a:t>18/10/2023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20AC5-805A-44FB-B411-F23CD2BC4B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8562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7052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518654" cy="4659889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7AEE9-48F9-4523-9AD3-E54F9DD8FC7E}" type="datetimeFigureOut">
              <a:rPr lang="fr-FR" smtClean="0"/>
              <a:t>18/10/2023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20AC5-805A-44FB-B411-F23CD2BC4B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1453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7AEE9-48F9-4523-9AD3-E54F9DD8FC7E}" type="datetimeFigureOut">
              <a:rPr lang="fr-FR" smtClean="0"/>
              <a:t>18/10/2023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20AC5-805A-44FB-B411-F23CD2BC4B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1018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4423" y="1756130"/>
            <a:ext cx="8643154" cy="1969007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4423" y="3725137"/>
            <a:ext cx="8643154" cy="1093987"/>
          </a:xfrm>
        </p:spPr>
        <p:txBody>
          <a:bodyPr tIns="91440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7AEE9-48F9-4523-9AD3-E54F9DD8FC7E}" type="datetimeFigureOut">
              <a:rPr lang="fr-FR" smtClean="0"/>
              <a:t>18/10/2023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20AC5-805A-44FB-B411-F23CD2BC4B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6555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293577" cy="105930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488654" cy="3448595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54140" y="2017343"/>
            <a:ext cx="4488654" cy="344152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7AEE9-48F9-4523-9AD3-E54F9DD8FC7E}" type="datetimeFigureOut">
              <a:rPr lang="fr-FR" smtClean="0"/>
              <a:t>18/10/2023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20AC5-805A-44FB-B411-F23CD2BC4B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0506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295603" cy="1056319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488794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488794" cy="2644457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56025" y="2023003"/>
            <a:ext cx="4488794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56025" y="2821491"/>
            <a:ext cx="4488794" cy="2637371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7AEE9-48F9-4523-9AD3-E54F9DD8FC7E}" type="datetimeFigureOut">
              <a:rPr lang="fr-FR" smtClean="0"/>
              <a:t>18/10/2023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20AC5-805A-44FB-B411-F23CD2BC4B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0511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7AEE9-48F9-4523-9AD3-E54F9DD8FC7E}" type="datetimeFigureOut">
              <a:rPr lang="fr-FR" smtClean="0"/>
              <a:t>18/10/2023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20AC5-805A-44FB-B411-F23CD2BC4B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4065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7AEE9-48F9-4523-9AD3-E54F9DD8FC7E}" type="datetimeFigureOut">
              <a:rPr lang="fr-FR" smtClean="0"/>
              <a:t>18/10/2023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20AC5-805A-44FB-B411-F23CD2BC4B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8837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2961967" cy="2406518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30324" y="798974"/>
            <a:ext cx="6012470" cy="4658826"/>
          </a:xfrm>
        </p:spPr>
        <p:txBody>
          <a:bodyPr anchor="ctr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2961967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7AEE9-48F9-4523-9AD3-E54F9DD8FC7E}" type="datetimeFigureOut">
              <a:rPr lang="fr-FR" smtClean="0"/>
              <a:t>18/10/2023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20AC5-805A-44FB-B411-F23CD2BC4B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8252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blipFill dpi="0" rotWithShape="1">
              <a:blip r:embed="rId2">
                <a:alphaModFix amt="30000"/>
              </a:blip>
              <a:srcRect/>
              <a:tile tx="0" ty="0" sx="100000" sy="100000" flip="none" algn="ctr"/>
            </a:blip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extrusionH="76200" contourW="12700" prstMaterial="matte">
              <a:bevelT w="152400" h="50800" prst="softRound"/>
              <a:extrusionClr>
                <a:schemeClr val="tx2"/>
              </a:extrusionClr>
              <a:contourClr>
                <a:schemeClr val="bg2"/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38100" cmpd="sng">
              <a:solidFill>
                <a:schemeClr val="tx2">
                  <a:lumMod val="25000"/>
                </a:schemeClr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2"/>
            <a:ext cx="5532328" cy="1922299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50000"/>
              <a:lumOff val="50000"/>
              <a:alpha val="80000"/>
            </a:schemeClr>
          </a:solidFill>
          <a:ln w="9525" cap="sq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200" dirty="0"/>
            </a:lvl1pPr>
          </a:lstStyle>
          <a:p>
            <a:pPr lvl="0" algn="ctr"/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059600"/>
            <a:ext cx="5524404" cy="2090134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F927AEE9-48F9-4523-9AD3-E54F9DD8FC7E}" type="datetimeFigureOut">
              <a:rPr lang="fr-FR" smtClean="0"/>
              <a:t>18/10/2023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20AC5-805A-44FB-B411-F23CD2BC4B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8894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291215" cy="10492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29121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42079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27AEE9-48F9-4523-9AD3-E54F9DD8FC7E}" type="datetimeFigureOut">
              <a:rPr lang="fr-FR" smtClean="0"/>
              <a:t>18/10/2023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62677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93A20AC5-805A-44FB-B411-F23CD2BC4B58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0" y="3622291"/>
            <a:ext cx="12192000" cy="250598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8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29338"/>
            <a:ext cx="12192000" cy="742950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0" y="6138142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76189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ebp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6E56797-4A7A-4E8B-99DA-821C879E6D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4423" y="-581025"/>
            <a:ext cx="8637073" cy="3522987"/>
          </a:xfrm>
        </p:spPr>
        <p:txBody>
          <a:bodyPr/>
          <a:lstStyle/>
          <a:p>
            <a:r>
              <a:rPr lang="fr-FR" dirty="0"/>
              <a:t>L’évolution de l’ordinateur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6BF235D-3E40-406A-8D5D-8B0B4B635D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774" y="2941962"/>
            <a:ext cx="4276725" cy="3089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53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0A1673F-4BFE-4FBE-AB8A-D9E4BE6403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Ordinateur contemporain 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9BBFA967-AB47-4E47-B69A-6B06D202EC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35"/>
          <a:stretch/>
        </p:blipFill>
        <p:spPr>
          <a:xfrm>
            <a:off x="6844444" y="2066459"/>
            <a:ext cx="4794853" cy="3201828"/>
          </a:xfr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07BAC63F-F3FF-4415-BD4A-5EACFBD59FCE}"/>
              </a:ext>
            </a:extLst>
          </p:cNvPr>
          <p:cNvSpPr txBox="1"/>
          <p:nvPr/>
        </p:nvSpPr>
        <p:spPr>
          <a:xfrm>
            <a:off x="1065402" y="2066459"/>
            <a:ext cx="54276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A partir de 1990 la technologie a beaucoup avancé….</a:t>
            </a:r>
          </a:p>
        </p:txBody>
      </p:sp>
    </p:spTree>
    <p:extLst>
      <p:ext uri="{BB962C8B-B14F-4D97-AF65-F5344CB8AC3E}">
        <p14:creationId xmlns:p14="http://schemas.microsoft.com/office/powerpoint/2010/main" val="12495927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1052EDC-8D17-4841-8468-0EB955D78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terme « ordinateur »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CA921E5-22C6-43D2-840C-09F75B94D5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fr-FR" dirty="0"/>
              <a:t>Invente par Jacques Perret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dirty="0"/>
              <a:t>« calculateur » traduction </a:t>
            </a:r>
            <a:r>
              <a:rPr lang="fr-FR" dirty="0" err="1"/>
              <a:t>litteraire</a:t>
            </a:r>
            <a:r>
              <a:rPr lang="fr-FR" dirty="0"/>
              <a:t> du mot « computer »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dirty="0"/>
              <a:t>Date de 1955</a:t>
            </a:r>
          </a:p>
        </p:txBody>
      </p:sp>
    </p:spTree>
    <p:extLst>
      <p:ext uri="{BB962C8B-B14F-4D97-AF65-F5344CB8AC3E}">
        <p14:creationId xmlns:p14="http://schemas.microsoft.com/office/powerpoint/2010/main" val="33755498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DCA3372-A768-40C6-9E41-061308A801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400" dirty="0"/>
              <a:t>La pascaline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98A1419E-8CCE-4E57-81A5-8AA5D2D176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656" y="2081212"/>
            <a:ext cx="3994944" cy="2695575"/>
          </a:xfr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FC7B9ACA-5CB5-4053-9FC5-7E9A60817E39}"/>
              </a:ext>
            </a:extLst>
          </p:cNvPr>
          <p:cNvSpPr txBox="1"/>
          <p:nvPr/>
        </p:nvSpPr>
        <p:spPr>
          <a:xfrm>
            <a:off x="1133475" y="2502048"/>
            <a:ext cx="59340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Invente par Blaise Pascal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En1642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Une calculatrice </a:t>
            </a:r>
            <a:r>
              <a:rPr lang="fr-FR" dirty="0" err="1"/>
              <a:t>mecanique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602418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78C5152-6278-48BA-9D7D-DC4F128302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Cylindre </a:t>
            </a:r>
            <a:r>
              <a:rPr lang="fr-FR" dirty="0" err="1"/>
              <a:t>cannele</a:t>
            </a:r>
            <a:r>
              <a:rPr lang="fr-FR" dirty="0"/>
              <a:t> 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0A37B9A4-FB11-4266-BE15-E7CDA7B557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4893" y="2208361"/>
            <a:ext cx="3743325" cy="2077127"/>
          </a:xfr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AA5D4035-DE71-4098-8D31-0FBD4688AF4D}"/>
              </a:ext>
            </a:extLst>
          </p:cNvPr>
          <p:cNvSpPr txBox="1"/>
          <p:nvPr/>
        </p:nvSpPr>
        <p:spPr>
          <a:xfrm>
            <a:off x="1469596" y="2323595"/>
            <a:ext cx="54612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En 1673, Leibniz qui s’est inspiré de la Pascaline invente une machine capable de multiplier et de diviser. </a:t>
            </a:r>
          </a:p>
        </p:txBody>
      </p:sp>
    </p:spTree>
    <p:extLst>
      <p:ext uri="{BB962C8B-B14F-4D97-AF65-F5344CB8AC3E}">
        <p14:creationId xmlns:p14="http://schemas.microsoft.com/office/powerpoint/2010/main" val="31746468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93B92DA-89C3-4D61-A6E2-4552DD6E8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Machine a calculer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CAC99FD-C299-4C97-9BDA-9479AA9675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1922476"/>
            <a:ext cx="5259614" cy="3159373"/>
          </a:xfrm>
        </p:spPr>
        <p:txBody>
          <a:bodyPr/>
          <a:lstStyle/>
          <a:p>
            <a:r>
              <a:rPr lang="fr-FR" dirty="0"/>
              <a:t>En 1834, </a:t>
            </a:r>
            <a:r>
              <a:rPr lang="fr-FR" b="1" dirty="0"/>
              <a:t>Charles Babbage</a:t>
            </a:r>
            <a:r>
              <a:rPr lang="fr-FR" dirty="0"/>
              <a:t> commence</a:t>
            </a:r>
          </a:p>
          <a:p>
            <a:pPr marL="0" indent="0">
              <a:buNone/>
            </a:pPr>
            <a:r>
              <a:rPr lang="fr-FR" dirty="0"/>
              <a:t> à développer une machine à calculer programmable,</a:t>
            </a:r>
          </a:p>
          <a:p>
            <a:r>
              <a:rPr lang="fr-FR" dirty="0"/>
              <a:t>Il est considérer comme la première personne a avoir créer l’ordinateur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A261142-E98E-4152-ABF5-2B537DA892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914" y="1989588"/>
            <a:ext cx="3941056" cy="3257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8656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EA8D5F2-B4D9-413A-9190-4B5C5429F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Zuse</a:t>
            </a:r>
            <a:r>
              <a:rPr lang="fr-FR" dirty="0"/>
              <a:t> 3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A99CF357-3CA9-4DA2-A806-9F68B74565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2764" y="2097248"/>
            <a:ext cx="3665988" cy="2540039"/>
          </a:xfr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E14ACA2E-FA57-4C5E-A573-3EFF6A3D3146}"/>
              </a:ext>
            </a:extLst>
          </p:cNvPr>
          <p:cNvSpPr txBox="1"/>
          <p:nvPr/>
        </p:nvSpPr>
        <p:spPr>
          <a:xfrm>
            <a:off x="1367406" y="2097248"/>
            <a:ext cx="59729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En 1938 il </a:t>
            </a:r>
            <a:r>
              <a:rPr lang="fr-FR" dirty="0" err="1"/>
              <a:t>ya</a:t>
            </a:r>
            <a:r>
              <a:rPr lang="fr-FR" dirty="0"/>
              <a:t> eu la naissance du premier ordinateur programmable qui utilise le binaire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Cree par </a:t>
            </a:r>
            <a:r>
              <a:rPr lang="fr-FR" dirty="0" err="1"/>
              <a:t>konrad</a:t>
            </a:r>
            <a:r>
              <a:rPr lang="fr-FR" dirty="0"/>
              <a:t> </a:t>
            </a:r>
            <a:r>
              <a:rPr lang="fr-FR" dirty="0" err="1"/>
              <a:t>Zuse</a:t>
            </a: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Rapidité d’</a:t>
            </a:r>
            <a:r>
              <a:rPr lang="fr-FR" dirty="0" err="1"/>
              <a:t>execution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705597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FC19751-552F-4098-A866-CBFFA4EFFC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L’</a:t>
            </a:r>
            <a:r>
              <a:rPr lang="fr-FR" dirty="0" err="1"/>
              <a:t>eniac</a:t>
            </a:r>
            <a:r>
              <a:rPr lang="fr-FR" dirty="0"/>
              <a:t> et l’</a:t>
            </a:r>
            <a:r>
              <a:rPr lang="fr-FR" dirty="0" err="1"/>
              <a:t>edvac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E8225EB-C7D2-43CD-BB5C-FC4A288076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902" y="1853754"/>
            <a:ext cx="5838454" cy="3450613"/>
          </a:xfrm>
        </p:spPr>
        <p:txBody>
          <a:bodyPr/>
          <a:lstStyle/>
          <a:p>
            <a:r>
              <a:rPr lang="fr-FR" dirty="0"/>
              <a:t>En 1943, l’ENIAC devient le premier ordinateur ne comportant</a:t>
            </a:r>
          </a:p>
          <a:p>
            <a:r>
              <a:rPr lang="fr-FR" dirty="0"/>
              <a:t>plus aucune pièce mécanique</a:t>
            </a:r>
          </a:p>
          <a:p>
            <a:r>
              <a:rPr lang="fr-FR" dirty="0"/>
              <a:t>En 1946 la création de l’EDVAC qui contrairement a l’ENIAC, il </a:t>
            </a:r>
            <a:r>
              <a:rPr lang="fr-FR" dirty="0" err="1"/>
              <a:t>opere</a:t>
            </a:r>
            <a:r>
              <a:rPr lang="fr-FR" dirty="0"/>
              <a:t> en binaire et non en </a:t>
            </a:r>
            <a:r>
              <a:rPr lang="fr-FR" dirty="0" err="1"/>
              <a:t>decimal</a:t>
            </a:r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FBB6535-39AA-4D89-B31F-250499A808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5358" y="2102490"/>
            <a:ext cx="2552525" cy="1936598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82AF7238-111C-44A8-A727-857BFDDC7F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8234" y="2102490"/>
            <a:ext cx="2709120" cy="1936598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546C631B-F8C8-46B6-9453-033718E8C4E5}"/>
              </a:ext>
            </a:extLst>
          </p:cNvPr>
          <p:cNvSpPr txBox="1"/>
          <p:nvPr/>
        </p:nvSpPr>
        <p:spPr>
          <a:xfrm>
            <a:off x="7168869" y="4103158"/>
            <a:ext cx="14848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L’ENIAC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70AF2B61-8955-49D7-BDF3-A2D57D1C5EF1}"/>
              </a:ext>
            </a:extLst>
          </p:cNvPr>
          <p:cNvSpPr txBox="1"/>
          <p:nvPr/>
        </p:nvSpPr>
        <p:spPr>
          <a:xfrm>
            <a:off x="10066788" y="4154650"/>
            <a:ext cx="16106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L’EDVAC</a:t>
            </a:r>
          </a:p>
        </p:txBody>
      </p:sp>
    </p:spTree>
    <p:extLst>
      <p:ext uri="{BB962C8B-B14F-4D97-AF65-F5344CB8AC3E}">
        <p14:creationId xmlns:p14="http://schemas.microsoft.com/office/powerpoint/2010/main" val="3446630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4914333-06F9-4114-AE94-0D55DE63DA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1</a:t>
            </a:r>
            <a:r>
              <a:rPr lang="fr-FR" baseline="30000" dirty="0"/>
              <a:t>ER</a:t>
            </a:r>
            <a:r>
              <a:rPr lang="fr-FR" dirty="0"/>
              <a:t> ORDINATEUR PERSONNEL D’APPELE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D1A8520-04D3-46D5-AB8D-1467875E5F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1998954"/>
            <a:ext cx="6710909" cy="3005293"/>
          </a:xfrm>
        </p:spPr>
        <p:txBody>
          <a:bodyPr>
            <a:normAutofit/>
          </a:bodyPr>
          <a:lstStyle/>
          <a:p>
            <a:r>
              <a:rPr lang="fr-FR" dirty="0"/>
              <a:t>Années 1970 : création des premiers systèmes d’exploitation, dont</a:t>
            </a:r>
          </a:p>
          <a:p>
            <a:r>
              <a:rPr lang="fr-FR" dirty="0"/>
              <a:t>l’inévitable UNIX.</a:t>
            </a:r>
          </a:p>
          <a:p>
            <a:r>
              <a:rPr lang="fr-FR" dirty="0"/>
              <a:t>• 1971 : création du 1er microprocesseur par Intel</a:t>
            </a:r>
          </a:p>
          <a:p>
            <a:r>
              <a:rPr lang="fr-FR" dirty="0"/>
              <a:t> 1</a:t>
            </a:r>
            <a:r>
              <a:rPr lang="fr-FR" baseline="30000" dirty="0"/>
              <a:t>er</a:t>
            </a:r>
            <a:r>
              <a:rPr lang="fr-FR" dirty="0"/>
              <a:t> avril 1976 Steve Jobs et Steve Wozniak ont conçu et construit le premier ordinateur Apple dans le garage de Jobs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59155CD-1C0B-4DFC-88CB-BA8E6284D8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4767" y="2114026"/>
            <a:ext cx="3653338" cy="2752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6742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0F3BEA-678B-4A2C-B5F1-4BE0D00AD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1</a:t>
            </a:r>
            <a:r>
              <a:rPr lang="fr-FR" baseline="30000" dirty="0"/>
              <a:t>er</a:t>
            </a:r>
            <a:r>
              <a:rPr lang="fr-FR" dirty="0"/>
              <a:t> pc par ibm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CBD0950-9591-4F19-B034-A8205D1262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7021302" cy="2765993"/>
          </a:xfrm>
        </p:spPr>
        <p:txBody>
          <a:bodyPr>
            <a:normAutofit/>
          </a:bodyPr>
          <a:lstStyle/>
          <a:p>
            <a:r>
              <a:rPr lang="fr-FR" dirty="0"/>
              <a:t>IBM crée en 1981 son premier PC</a:t>
            </a:r>
          </a:p>
          <a:p>
            <a:r>
              <a:rPr lang="fr-FR" dirty="0"/>
              <a:t>Le premier PC est composé d'une tour, d'un écran et d'un clavier. Le 5150 PC d'IBM contient un système d'exploitation de Microsoft, un microprocesseur Intel, un lecteur de disquettes. L'appareil a très peu de mémoire vive, de 16 à 64 kilo-octets. Il n'a pas de disque dur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0AA31A8-40AC-46B8-A244-793DAF474B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2969" y="2015732"/>
            <a:ext cx="3367787" cy="2358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903023"/>
      </p:ext>
    </p:extLst>
  </p:cSld>
  <p:clrMapOvr>
    <a:masterClrMapping/>
  </p:clrMapOvr>
</p:sld>
</file>

<file path=ppt/theme/theme1.xml><?xml version="1.0" encoding="utf-8"?>
<a:theme xmlns:a="http://schemas.openxmlformats.org/drawingml/2006/main" name="Galerie">
  <a:themeElements>
    <a:clrScheme name="Galerie">
      <a:dk1>
        <a:sysClr val="windowText" lastClr="000000"/>
      </a:dk1>
      <a:lt1>
        <a:sysClr val="window" lastClr="FFFFFF"/>
      </a:lt1>
      <a:dk2>
        <a:srgbClr val="454545"/>
      </a:dk2>
      <a:lt2>
        <a:srgbClr val="DFD9D5"/>
      </a:lt2>
      <a:accent1>
        <a:srgbClr val="FB8C29"/>
      </a:accent1>
      <a:accent2>
        <a:srgbClr val="F2C351"/>
      </a:accent2>
      <a:accent3>
        <a:srgbClr val="D0CBA5"/>
      </a:accent3>
      <a:accent4>
        <a:srgbClr val="A2C476"/>
      </a:accent4>
      <a:accent5>
        <a:srgbClr val="57C293"/>
      </a:accent5>
      <a:accent6>
        <a:srgbClr val="06BFDE"/>
      </a:accent6>
      <a:hlink>
        <a:srgbClr val="FBAE29"/>
      </a:hlink>
      <a:folHlink>
        <a:srgbClr val="EDC47E"/>
      </a:folHlink>
    </a:clrScheme>
    <a:fontScheme name="Galerie">
      <a:majorFont>
        <a:latin typeface="Rockwell" panose="020606030202050204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ie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BB5F5D82-B5E9-469E-A815-C655ED4AF24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198</TotalTime>
  <Words>280</Words>
  <Application>Microsoft Office PowerPoint</Application>
  <PresentationFormat>Grand écran</PresentationFormat>
  <Paragraphs>35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4" baseType="lpstr">
      <vt:lpstr>Arial</vt:lpstr>
      <vt:lpstr>Rockwell</vt:lpstr>
      <vt:lpstr>Wingdings</vt:lpstr>
      <vt:lpstr>Galerie</vt:lpstr>
      <vt:lpstr>L’évolution de l’ordinateur</vt:lpstr>
      <vt:lpstr>Le terme « ordinateur »</vt:lpstr>
      <vt:lpstr>La pascaline</vt:lpstr>
      <vt:lpstr>Cylindre cannele </vt:lpstr>
      <vt:lpstr>Machine a calculer</vt:lpstr>
      <vt:lpstr>Zuse 3</vt:lpstr>
      <vt:lpstr>L’eniac et l’edvac</vt:lpstr>
      <vt:lpstr>LE 1ER ORDINATEUR PERSONNEL D’APPELE</vt:lpstr>
      <vt:lpstr>Le 1er pc par ibm</vt:lpstr>
      <vt:lpstr>Ordinateur contemporain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L’évolution de l’ordinateur</dc:title>
  <dc:creator>Mohammed BELLAL</dc:creator>
  <cp:lastModifiedBy>Mohammed BELLAL</cp:lastModifiedBy>
  <cp:revision>15</cp:revision>
  <dcterms:created xsi:type="dcterms:W3CDTF">2023-09-27T07:14:07Z</dcterms:created>
  <dcterms:modified xsi:type="dcterms:W3CDTF">2023-10-18T08:22:43Z</dcterms:modified>
</cp:coreProperties>
</file>